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7" r:id="rId9"/>
    <p:sldId id="266" r:id="rId10"/>
    <p:sldId id="263" r:id="rId11"/>
    <p:sldId id="270" r:id="rId12"/>
    <p:sldId id="273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36"/>
    <p:restoredTop sz="97030"/>
  </p:normalViewPr>
  <p:slideViewPr>
    <p:cSldViewPr snapToGrid="0" snapToObjects="1">
      <p:cViewPr varScale="1">
        <p:scale>
          <a:sx n="54" d="100"/>
          <a:sy n="54" d="100"/>
        </p:scale>
        <p:origin x="23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8DA-ADE5-AF4A-B05D-E25097F7808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D9B3-850E-A34A-A051-270C9BEB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www.marsbands.com</a:t>
            </a:r>
            <a:r>
              <a:rPr lang="en-US" dirty="0"/>
              <a:t>/2011/10/97-million-and-counting/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(nearly 100 million recorded songs!)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datajobs.com</a:t>
            </a:r>
            <a:r>
              <a:rPr lang="en-US" dirty="0"/>
              <a:t>/data-science-repo/Recommender-Systems-%5BNetflix%5D.pdf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of data means few examples to train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Therefore, I limited my dataset to producers with greater than 5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62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6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96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21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3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5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47d70ea-c633-42e9-96ef-3d963b917349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screenshotscdn.firefoxusercontent.com/images/a0f197a6-e958-48f8-9936-479d449911f6.png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A12-301B-FF42-8D40-05B9BD4E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TAILORED SAMPLE RECOMMENDATIONS FOR MUSIC PRODUCERS</a:t>
            </a:r>
          </a:p>
        </p:txBody>
      </p:sp>
    </p:spTree>
    <p:extLst>
      <p:ext uri="{BB962C8B-B14F-4D97-AF65-F5344CB8AC3E}">
        <p14:creationId xmlns:p14="http://schemas.microsoft.com/office/powerpoint/2010/main" val="37105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866-7835-C843-9AE5-446AB7E9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718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Recommendations Are Tailored BY Genre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7F781-89E8-0D47-891D-1F4DD1B30026}"/>
              </a:ext>
            </a:extLst>
          </p:cNvPr>
          <p:cNvGrpSpPr/>
          <p:nvPr/>
        </p:nvGrpSpPr>
        <p:grpSpPr>
          <a:xfrm>
            <a:off x="456751" y="2547286"/>
            <a:ext cx="11278498" cy="3902987"/>
            <a:chOff x="491136" y="587857"/>
            <a:chExt cx="11278498" cy="390298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ABEA8-46BF-8142-923B-8477E0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36" y="587857"/>
              <a:ext cx="3922599" cy="3902987"/>
            </a:xfrm>
            <a:prstGeom prst="rect">
              <a:avLst/>
            </a:prstGeom>
          </p:spPr>
        </p:pic>
        <p:pic>
          <p:nvPicPr>
            <p:cNvPr id="1028" name="Picture 4" descr="https://screenshotscdn.firefoxusercontent.com/images/547d70ea-c633-42e9-96ef-3d963b917349.png">
              <a:hlinkClick r:id="rId3"/>
              <a:extLst>
                <a:ext uri="{FF2B5EF4-FFF2-40B4-BE49-F238E27FC236}">
                  <a16:creationId xmlns:a16="http://schemas.microsoft.com/office/drawing/2014/main" id="{AC3EE18B-E9BB-6744-A4EC-2488D7D9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0563" y="587857"/>
              <a:ext cx="3863956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reenshotscdn.firefoxusercontent.com/images/a0f197a6-e958-48f8-9936-479d449911f6.png">
              <a:hlinkClick r:id="rId5"/>
              <a:extLst>
                <a:ext uri="{FF2B5EF4-FFF2-40B4-BE49-F238E27FC236}">
                  <a16:creationId xmlns:a16="http://schemas.microsoft.com/office/drawing/2014/main" id="{717A8B97-5455-5A41-BE94-690915A0A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6032" y="587857"/>
              <a:ext cx="3073602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F97FC7-A178-C144-92AA-8F74B9428BB3}"/>
                </a:ext>
              </a:extLst>
            </p:cNvPr>
            <p:cNvSpPr/>
            <p:nvPr/>
          </p:nvSpPr>
          <p:spPr>
            <a:xfrm>
              <a:off x="2896045" y="2376058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540105-6F0B-DE42-83A6-C9305C813E01}"/>
                </a:ext>
              </a:extLst>
            </p:cNvPr>
            <p:cNvSpPr/>
            <p:nvPr/>
          </p:nvSpPr>
          <p:spPr>
            <a:xfrm>
              <a:off x="10198260" y="3826035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2EEC59-71B5-6E46-8171-D411F12276FA}"/>
              </a:ext>
            </a:extLst>
          </p:cNvPr>
          <p:cNvSpPr txBox="1"/>
          <p:nvPr/>
        </p:nvSpPr>
        <p:spPr>
          <a:xfrm>
            <a:off x="456751" y="2023354"/>
            <a:ext cx="392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Hip 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B6983-4197-3845-AE16-207B6A1CD5CE}"/>
              </a:ext>
            </a:extLst>
          </p:cNvPr>
          <p:cNvSpPr txBox="1"/>
          <p:nvPr/>
        </p:nvSpPr>
        <p:spPr>
          <a:xfrm>
            <a:off x="4620189" y="2023354"/>
            <a:ext cx="382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E9A47-1E9E-4242-8902-6B8E0A94A61F}"/>
              </a:ext>
            </a:extLst>
          </p:cNvPr>
          <p:cNvSpPr txBox="1"/>
          <p:nvPr/>
        </p:nvSpPr>
        <p:spPr>
          <a:xfrm>
            <a:off x="8661647" y="2023354"/>
            <a:ext cx="307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60939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2CB1-F14B-714C-80BC-AFB39E92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40" y="672863"/>
            <a:ext cx="9863847" cy="1188720"/>
          </a:xfrm>
        </p:spPr>
        <p:txBody>
          <a:bodyPr/>
          <a:lstStyle/>
          <a:p>
            <a:r>
              <a:rPr lang="en-US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22CF-2D4B-EF4B-B44E-A78443E8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140" y="2268394"/>
            <a:ext cx="9863847" cy="4424236"/>
          </a:xfrm>
        </p:spPr>
        <p:txBody>
          <a:bodyPr>
            <a:normAutofit/>
          </a:bodyPr>
          <a:lstStyle/>
          <a:p>
            <a:r>
              <a:rPr lang="en-US" sz="2400" dirty="0"/>
              <a:t>My model scores much better than random and is similar to popularity.</a:t>
            </a:r>
          </a:p>
          <a:p>
            <a:endParaRPr lang="en-US" sz="2400" dirty="0"/>
          </a:p>
          <a:p>
            <a:r>
              <a:rPr lang="en-US" sz="2400" dirty="0"/>
              <a:t>However, many of its’ recommendations are lacking in diversity.</a:t>
            </a:r>
          </a:p>
          <a:p>
            <a:endParaRPr lang="en-US" sz="2400" dirty="0"/>
          </a:p>
          <a:p>
            <a:r>
              <a:rPr lang="en-US" sz="2400" dirty="0"/>
              <a:t>Furthermore, it is not effective for producers with few sampled artists.</a:t>
            </a:r>
          </a:p>
          <a:p>
            <a:endParaRPr lang="en-US" sz="2400" dirty="0"/>
          </a:p>
          <a:p>
            <a:r>
              <a:rPr lang="en-US" sz="2400" dirty="0"/>
              <a:t>A multi-level ensemble recommender with content filtering may help to address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29918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37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B10BB-CB6B-FB41-87E1-EF44A3DB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365536"/>
            <a:ext cx="4207996" cy="100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932CD-9753-C44A-8E2B-1C2B8494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8" y="1851776"/>
            <a:ext cx="4190744" cy="12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71942-1746-9849-BE69-21B9E8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1" y="3476462"/>
            <a:ext cx="2136915" cy="1933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4C941-B72C-D24E-BEB1-15524CF4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15" y="770911"/>
            <a:ext cx="4014165" cy="120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1D2CC9-23F6-E548-8D5B-3E6EE4F8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72" y="5391874"/>
            <a:ext cx="4385795" cy="1154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E9361-D837-174B-BC24-6CB5AF460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52" b="39244"/>
          <a:stretch/>
        </p:blipFill>
        <p:spPr>
          <a:xfrm>
            <a:off x="6737015" y="4502641"/>
            <a:ext cx="5237736" cy="1562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C5C3A-856E-0141-BE4F-3798DE97C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15" y="2147625"/>
            <a:ext cx="4042848" cy="1142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A3F2F-6767-3843-8867-14C4B11C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735" y="3457053"/>
            <a:ext cx="4042845" cy="13700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FD5B6-7DA2-D246-A067-FC202248DDE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34673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9D516A-7F19-5440-A951-4B55E6B6A7AD}"/>
              </a:ext>
            </a:extLst>
          </p:cNvPr>
          <p:cNvCxnSpPr>
            <a:cxnSpLocks/>
          </p:cNvCxnSpPr>
          <p:nvPr/>
        </p:nvCxnSpPr>
        <p:spPr>
          <a:xfrm flipV="1">
            <a:off x="6346738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05-3A04-3847-8CF0-4EB1FAF1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similar 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2D239-AB4E-D443-B698-E26C90FD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18" y="2484190"/>
            <a:ext cx="3175000" cy="380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3E51F-AB4C-FB42-884C-DDA1E91DFC85}"/>
              </a:ext>
            </a:extLst>
          </p:cNvPr>
          <p:cNvSpPr txBox="1"/>
          <p:nvPr/>
        </p:nvSpPr>
        <p:spPr>
          <a:xfrm>
            <a:off x="7569819" y="3244334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brother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655A3-1EF3-4F40-B136-F27E6CEFBB1B}"/>
              </a:ext>
            </a:extLst>
          </p:cNvPr>
          <p:cNvSpPr txBox="1"/>
          <p:nvPr/>
        </p:nvSpPr>
        <p:spPr>
          <a:xfrm>
            <a:off x="7569819" y="4250979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protege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06BA-1519-C24B-A76C-061B84A7EBFF}"/>
              </a:ext>
            </a:extLst>
          </p:cNvPr>
          <p:cNvSpPr txBox="1"/>
          <p:nvPr/>
        </p:nvSpPr>
        <p:spPr>
          <a:xfrm>
            <a:off x="7569819" y="5523976"/>
            <a:ext cx="18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together</a:t>
            </a:r>
          </a:p>
        </p:txBody>
      </p:sp>
    </p:spTree>
    <p:extLst>
      <p:ext uri="{BB962C8B-B14F-4D97-AF65-F5344CB8AC3E}">
        <p14:creationId xmlns:p14="http://schemas.microsoft.com/office/powerpoint/2010/main" val="29703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156341D3-23C5-474D-AA0D-2668A2E4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" r="1" b="1"/>
          <a:stretch/>
        </p:blipFill>
        <p:spPr>
          <a:xfrm>
            <a:off x="4655127" y="1822165"/>
            <a:ext cx="6518564" cy="403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11E2B-B921-5E4E-9F30-0CF996A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951018"/>
            <a:ext cx="3200401" cy="1870364"/>
          </a:xfrm>
        </p:spPr>
        <p:txBody>
          <a:bodyPr>
            <a:normAutofit/>
          </a:bodyPr>
          <a:lstStyle/>
          <a:p>
            <a:r>
              <a:rPr lang="en-US" sz="3200" dirty="0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42323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8E0-EE46-F644-9FBD-9CB72D3E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4639"/>
            <a:ext cx="4312501" cy="1862052"/>
          </a:xfrm>
        </p:spPr>
        <p:txBody>
          <a:bodyPr>
            <a:noAutofit/>
          </a:bodyPr>
          <a:lstStyle/>
          <a:p>
            <a:r>
              <a:rPr lang="en-US" sz="3200" dirty="0"/>
              <a:t>recommenders help USERS Choose From Many options   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BCA56B17-F398-244C-B210-649A357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2" r="1" b="1"/>
          <a:stretch/>
        </p:blipFill>
        <p:spPr>
          <a:xfrm>
            <a:off x="4312501" y="-22328"/>
            <a:ext cx="7657826" cy="6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9562-3D66-9345-A71E-DAC44B2B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335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Types of Recommendation Systems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8345F0-B1A8-DF4F-98AB-E4C99AFDAF93}"/>
              </a:ext>
            </a:extLst>
          </p:cNvPr>
          <p:cNvGrpSpPr/>
          <p:nvPr/>
        </p:nvGrpSpPr>
        <p:grpSpPr>
          <a:xfrm>
            <a:off x="904358" y="2478505"/>
            <a:ext cx="11141945" cy="3665000"/>
            <a:chOff x="904358" y="2478505"/>
            <a:chExt cx="11141945" cy="3665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F08E97D-7CE7-7442-8277-A027E41E52E9}"/>
                </a:ext>
              </a:extLst>
            </p:cNvPr>
            <p:cNvSpPr/>
            <p:nvPr/>
          </p:nvSpPr>
          <p:spPr>
            <a:xfrm rot="18344026">
              <a:off x="6645310" y="742512"/>
              <a:ext cx="3574361" cy="7227625"/>
            </a:xfrm>
            <a:prstGeom prst="ellipse">
              <a:avLst/>
            </a:prstGeom>
            <a:solidFill>
              <a:schemeClr val="accent2">
                <a:lumMod val="7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9F8062-47E6-7E48-B2A0-5301A39B97E2}"/>
                </a:ext>
              </a:extLst>
            </p:cNvPr>
            <p:cNvSpPr/>
            <p:nvPr/>
          </p:nvSpPr>
          <p:spPr>
            <a:xfrm>
              <a:off x="904358" y="2478505"/>
              <a:ext cx="3159011" cy="7459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Content Filtering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8CC7C8-8ABC-4145-9E93-01CA06E4B12D}"/>
                </a:ext>
              </a:extLst>
            </p:cNvPr>
            <p:cNvSpPr/>
            <p:nvPr/>
          </p:nvSpPr>
          <p:spPr>
            <a:xfrm>
              <a:off x="5475079" y="2478505"/>
              <a:ext cx="3159011" cy="7459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Collaborative Filtering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9CDFB2-9A36-F94E-81F3-AE285BE5CB14}"/>
                </a:ext>
              </a:extLst>
            </p:cNvPr>
            <p:cNvSpPr/>
            <p:nvPr/>
          </p:nvSpPr>
          <p:spPr>
            <a:xfrm>
              <a:off x="2693053" y="4728652"/>
              <a:ext cx="3159011" cy="7459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Explicit Feedback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34595-F3F2-2B48-B2E4-456F2D9E230D}"/>
                </a:ext>
              </a:extLst>
            </p:cNvPr>
            <p:cNvSpPr/>
            <p:nvPr/>
          </p:nvSpPr>
          <p:spPr>
            <a:xfrm>
              <a:off x="8066518" y="4728652"/>
              <a:ext cx="3159011" cy="7459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Implicit Feedback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9C15C9-A7EA-2B4C-A349-18E8C1B4F969}"/>
                </a:ext>
              </a:extLst>
            </p:cNvPr>
            <p:cNvCxnSpPr>
              <a:endCxn id="8" idx="0"/>
            </p:cNvCxnSpPr>
            <p:nvPr/>
          </p:nvCxnSpPr>
          <p:spPr>
            <a:xfrm flipH="1">
              <a:off x="4272559" y="3224463"/>
              <a:ext cx="1202520" cy="1504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094C38-EB3A-E74D-888A-D8957C0FA6D7}"/>
                </a:ext>
              </a:extLst>
            </p:cNvPr>
            <p:cNvCxnSpPr>
              <a:cxnSpLocks/>
            </p:cNvCxnSpPr>
            <p:nvPr/>
          </p:nvCxnSpPr>
          <p:spPr>
            <a:xfrm>
              <a:off x="8634087" y="3224462"/>
              <a:ext cx="1188786" cy="1480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92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EAD534-7369-9E4A-A2F5-76BFB674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00" y="-18137"/>
            <a:ext cx="8113437" cy="68761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427F62-EA62-F84A-B043-C6B16571A68A}"/>
              </a:ext>
            </a:extLst>
          </p:cNvPr>
          <p:cNvCxnSpPr>
            <a:cxnSpLocks/>
          </p:cNvCxnSpPr>
          <p:nvPr/>
        </p:nvCxnSpPr>
        <p:spPr>
          <a:xfrm flipH="1">
            <a:off x="5667135" y="5721929"/>
            <a:ext cx="857730" cy="0"/>
          </a:xfrm>
          <a:prstGeom prst="straightConnector1">
            <a:avLst/>
          </a:prstGeom>
          <a:ln w="825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52DC60-527B-0E44-8307-A1A6CF0BBDEB}"/>
              </a:ext>
            </a:extLst>
          </p:cNvPr>
          <p:cNvCxnSpPr>
            <a:cxnSpLocks/>
          </p:cNvCxnSpPr>
          <p:nvPr/>
        </p:nvCxnSpPr>
        <p:spPr>
          <a:xfrm flipH="1">
            <a:off x="10349568" y="1023780"/>
            <a:ext cx="950636" cy="0"/>
          </a:xfrm>
          <a:prstGeom prst="straightConnector1">
            <a:avLst/>
          </a:prstGeom>
          <a:ln w="825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anielnee.com/wp-content/uploads/2015/04/Matrix-Factorisation-1.png">
            <a:extLst>
              <a:ext uri="{FF2B5EF4-FFF2-40B4-BE49-F238E27FC236}">
                <a16:creationId xmlns:a16="http://schemas.microsoft.com/office/drawing/2014/main" id="{E5D7B0B9-E802-C04D-88A7-A90125FD7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57" b="85714" l="36678" r="43092">
                        <a14:foregroundMark x1="36678" y1="56071" x2="36678" y2="56071"/>
                        <a14:foregroundMark x1="38158" y1="55714" x2="38158" y2="55714"/>
                        <a14:foregroundMark x1="38487" y1="55714" x2="38487" y2="55714"/>
                        <a14:foregroundMark x1="39803" y1="56429" x2="39803" y2="56429"/>
                        <a14:foregroundMark x1="39803" y1="56429" x2="39803" y2="56429"/>
                        <a14:foregroundMark x1="39474" y1="54643" x2="39474" y2="54643"/>
                        <a14:foregroundMark x1="41118" y1="55714" x2="41118" y2="55714"/>
                        <a14:foregroundMark x1="40789" y1="60000" x2="40789" y2="60000"/>
                        <a14:foregroundMark x1="39967" y1="63214" x2="39967" y2="63214"/>
                        <a14:foregroundMark x1="38980" y1="62500" x2="38980" y2="62500"/>
                        <a14:foregroundMark x1="37171" y1="62500" x2="37171" y2="62500"/>
                        <a14:foregroundMark x1="37171" y1="60714" x2="37171" y2="60714"/>
                        <a14:foregroundMark x1="38651" y1="60714" x2="38651" y2="60714"/>
                        <a14:foregroundMark x1="40132" y1="61429" x2="40132" y2="61429"/>
                        <a14:foregroundMark x1="41283" y1="61071" x2="41283" y2="61071"/>
                        <a14:foregroundMark x1="41283" y1="63214" x2="41283" y2="6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2" t="23492" r="55973" b="7157"/>
          <a:stretch/>
        </p:blipFill>
        <p:spPr bwMode="auto">
          <a:xfrm>
            <a:off x="6090538" y="768906"/>
            <a:ext cx="671181" cy="286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098065-C670-9449-81D6-397ECF5D38B1}"/>
              </a:ext>
            </a:extLst>
          </p:cNvPr>
          <p:cNvSpPr/>
          <p:nvPr/>
        </p:nvSpPr>
        <p:spPr>
          <a:xfrm>
            <a:off x="7143072" y="894596"/>
            <a:ext cx="762705" cy="2691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Producer Matrix</a:t>
            </a:r>
          </a:p>
        </p:txBody>
      </p:sp>
      <p:pic>
        <p:nvPicPr>
          <p:cNvPr id="3076" name="Picture 4" descr="http://danielnee.com/wp-content/uploads/2015/04/Matrix-Factorisation-1.png">
            <a:extLst>
              <a:ext uri="{FF2B5EF4-FFF2-40B4-BE49-F238E27FC236}">
                <a16:creationId xmlns:a16="http://schemas.microsoft.com/office/drawing/2014/main" id="{F0B74201-437C-574C-B2D9-9C1A3D534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8" t="33979" r="41744" b="56623"/>
          <a:stretch/>
        </p:blipFill>
        <p:spPr bwMode="auto">
          <a:xfrm>
            <a:off x="8592212" y="2036755"/>
            <a:ext cx="305082" cy="3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08504-25DC-1D48-ACED-29824568CB9A}"/>
              </a:ext>
            </a:extLst>
          </p:cNvPr>
          <p:cNvSpPr/>
          <p:nvPr/>
        </p:nvSpPr>
        <p:spPr>
          <a:xfrm rot="5400000">
            <a:off x="10317304" y="998643"/>
            <a:ext cx="805710" cy="25474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Sampled Artist Matrix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2EA34A-A745-D942-8F73-162647C6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8" t="25054" r="60326" b="45905"/>
          <a:stretch/>
        </p:blipFill>
        <p:spPr>
          <a:xfrm>
            <a:off x="10460386" y="2718910"/>
            <a:ext cx="519545" cy="477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F6672E-7814-024E-8EB5-6F088D1CA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07" t="15196" r="64406" b="45662"/>
          <a:stretch/>
        </p:blipFill>
        <p:spPr>
          <a:xfrm>
            <a:off x="7191915" y="3629068"/>
            <a:ext cx="665018" cy="6442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574A0AE-DF75-6E42-AD18-27130C44BA08}"/>
              </a:ext>
            </a:extLst>
          </p:cNvPr>
          <p:cNvSpPr/>
          <p:nvPr/>
        </p:nvSpPr>
        <p:spPr>
          <a:xfrm>
            <a:off x="255839" y="885566"/>
            <a:ext cx="2623707" cy="26910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1 0 0 0 0 0 0 0 5 9 0 0 3 0 0 0 2 0 0 1 0 0 0 0 0 0 1 0 4 0 0 0 0 2 0 3 0 0 0 0 0 0 1 0 1 0 8 7 0 1 1 0 1 0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9B90DF-00C6-1246-8FDD-EE8B564A1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4" t="24241" r="81218" b="45455"/>
          <a:stretch/>
        </p:blipFill>
        <p:spPr>
          <a:xfrm>
            <a:off x="1204877" y="3668117"/>
            <a:ext cx="643412" cy="498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D86BED-8FD9-1648-BA9B-4F0E24218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" t="885" r="55700" b="12580"/>
          <a:stretch/>
        </p:blipFill>
        <p:spPr>
          <a:xfrm>
            <a:off x="2380028" y="4684154"/>
            <a:ext cx="7742779" cy="205673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64D154-4F01-8A42-81D5-DB6092A6B725}"/>
              </a:ext>
            </a:extLst>
          </p:cNvPr>
          <p:cNvSpPr/>
          <p:nvPr/>
        </p:nvSpPr>
        <p:spPr>
          <a:xfrm>
            <a:off x="242741" y="555329"/>
            <a:ext cx="262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Sampled Artists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149EF4C-8915-B94B-8F8C-6314167F655D}"/>
              </a:ext>
            </a:extLst>
          </p:cNvPr>
          <p:cNvGrpSpPr/>
          <p:nvPr/>
        </p:nvGrpSpPr>
        <p:grpSpPr>
          <a:xfrm>
            <a:off x="2866836" y="563458"/>
            <a:ext cx="2979636" cy="3073774"/>
            <a:chOff x="2866836" y="563458"/>
            <a:chExt cx="2979636" cy="307377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D4941B-CB2F-D440-9529-696586F23ADF}"/>
                </a:ext>
              </a:extLst>
            </p:cNvPr>
            <p:cNvSpPr/>
            <p:nvPr/>
          </p:nvSpPr>
          <p:spPr>
            <a:xfrm rot="16200000">
              <a:off x="1705966" y="2107031"/>
              <a:ext cx="2691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Producers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3CA3F95-8D1B-B84D-8999-E9166FCFE3DA}"/>
                </a:ext>
              </a:extLst>
            </p:cNvPr>
            <p:cNvGrpSpPr/>
            <p:nvPr/>
          </p:nvGrpSpPr>
          <p:grpSpPr>
            <a:xfrm>
              <a:off x="3222764" y="563458"/>
              <a:ext cx="2623708" cy="3022210"/>
              <a:chOff x="3222764" y="563458"/>
              <a:chExt cx="2623708" cy="302221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068266-15D8-1F45-9547-5821E4472911}"/>
                  </a:ext>
                </a:extLst>
              </p:cNvPr>
              <p:cNvSpPr/>
              <p:nvPr/>
            </p:nvSpPr>
            <p:spPr>
              <a:xfrm>
                <a:off x="3222765" y="894596"/>
                <a:ext cx="2623707" cy="269107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800" dirty="0"/>
                  <a:t>1 0 0 0 0 0 0 0 1 1 0 0 1 0 0 0 1 0 0 1 0 0 0 0 0 0 1 0 1 0 0 0 0 1 0 1 0 0 0 0 0 0 1 0 1 0 1 1 0 1 1 0 1 0 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1E8BAD-9651-1948-86AA-BF7E549F1014}"/>
                  </a:ext>
                </a:extLst>
              </p:cNvPr>
              <p:cNvSpPr/>
              <p:nvPr/>
            </p:nvSpPr>
            <p:spPr>
              <a:xfrm>
                <a:off x="3222764" y="563458"/>
                <a:ext cx="26237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Sampled Artists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A697B2C-26C1-2441-B285-E97EBAC4BAB0}"/>
                  </a:ext>
                </a:extLst>
              </p:cNvPr>
              <p:cNvGrpSpPr/>
              <p:nvPr/>
            </p:nvGrpSpPr>
            <p:grpSpPr>
              <a:xfrm>
                <a:off x="3265107" y="986652"/>
                <a:ext cx="2169849" cy="2416375"/>
                <a:chOff x="3169093" y="3886830"/>
                <a:chExt cx="2169849" cy="2416375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7E8DF43-324C-4144-A4DB-8C8BC44782FA}"/>
                    </a:ext>
                  </a:extLst>
                </p:cNvPr>
                <p:cNvSpPr/>
                <p:nvPr/>
              </p:nvSpPr>
              <p:spPr>
                <a:xfrm>
                  <a:off x="3169093" y="3886830"/>
                  <a:ext cx="244066" cy="289685"/>
                </a:xfrm>
                <a:prstGeom prst="rect">
                  <a:avLst/>
                </a:prstGeom>
                <a:solidFill>
                  <a:schemeClr val="tx1">
                    <a:alpha val="6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3CC668F-5057-9746-B6D6-9848E9847A82}"/>
                    </a:ext>
                  </a:extLst>
                </p:cNvPr>
                <p:cNvSpPr/>
                <p:nvPr/>
              </p:nvSpPr>
              <p:spPr>
                <a:xfrm>
                  <a:off x="5094876" y="4330183"/>
                  <a:ext cx="244066" cy="289685"/>
                </a:xfrm>
                <a:prstGeom prst="rect">
                  <a:avLst/>
                </a:prstGeom>
                <a:solidFill>
                  <a:schemeClr val="tx1">
                    <a:alpha val="62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BC6B4C4-4540-8841-BCF5-EF55DE04B2A9}"/>
                    </a:ext>
                  </a:extLst>
                </p:cNvPr>
                <p:cNvSpPr/>
                <p:nvPr/>
              </p:nvSpPr>
              <p:spPr>
                <a:xfrm>
                  <a:off x="4817782" y="5168388"/>
                  <a:ext cx="244066" cy="289685"/>
                </a:xfrm>
                <a:prstGeom prst="rect">
                  <a:avLst/>
                </a:prstGeom>
                <a:solidFill>
                  <a:schemeClr val="tx1">
                    <a:alpha val="61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6069D32-8120-1D47-9283-FF659C7758A5}"/>
                    </a:ext>
                  </a:extLst>
                </p:cNvPr>
                <p:cNvSpPr/>
                <p:nvPr/>
              </p:nvSpPr>
              <p:spPr>
                <a:xfrm>
                  <a:off x="3720675" y="6013520"/>
                  <a:ext cx="244066" cy="289685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2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95C-F204-504B-AD82-24F5BB9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24" y="100175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Ranking the Model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12E34-1343-0D45-BF63-7788D7746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868" y="3291691"/>
            <a:ext cx="4818890" cy="1664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03ED0-683B-D646-8484-A1E8928D6638}"/>
              </a:ext>
            </a:extLst>
          </p:cNvPr>
          <p:cNvSpPr txBox="1"/>
          <p:nvPr/>
        </p:nvSpPr>
        <p:spPr>
          <a:xfrm>
            <a:off x="6096000" y="2360567"/>
            <a:ext cx="57743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rank score ranges from 0 to 1, with lower scores being better.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A rank score of 0.5 reflects a model no better than random.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performance is compared to a baseline of simply recommending the most popular artists.</a:t>
            </a:r>
          </a:p>
        </p:txBody>
      </p:sp>
    </p:spTree>
    <p:extLst>
      <p:ext uri="{BB962C8B-B14F-4D97-AF65-F5344CB8AC3E}">
        <p14:creationId xmlns:p14="http://schemas.microsoft.com/office/powerpoint/2010/main" val="428921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2712-3B38-FE43-8EE2-41283D42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10024"/>
            <a:ext cx="4114799" cy="2390576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Model Performance Hampered by Sparsity of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071E1-94DF-3D47-B7DF-004150BA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37" y="945425"/>
            <a:ext cx="7936442" cy="54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CC91C9-597C-D84C-B1C1-124C8190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63" y="705199"/>
            <a:ext cx="8681431" cy="57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26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{D3435A4E-1A14-3A4E-8D9F-B16260BAA7F8}tf10001120</Template>
  <TotalTime>4050</TotalTime>
  <Words>335</Words>
  <Application>Microsoft Macintosh PowerPoint</Application>
  <PresentationFormat>Widescreen</PresentationFormat>
  <Paragraphs>49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TAILORED SAMPLE RECOMMENDATIONS FOR MUSIC PRODUCERS</vt:lpstr>
      <vt:lpstr>What is Sampling?</vt:lpstr>
      <vt:lpstr>recommenders help USERS Choose From Many options   </vt:lpstr>
      <vt:lpstr>Types of Recommendation Systems</vt:lpstr>
      <vt:lpstr>PowerPoint Presentation</vt:lpstr>
      <vt:lpstr>PowerPoint Presentation</vt:lpstr>
      <vt:lpstr>Ranking the Model</vt:lpstr>
      <vt:lpstr>Model Performance Hampered by Sparsity of Data</vt:lpstr>
      <vt:lpstr>PowerPoint Presentation</vt:lpstr>
      <vt:lpstr>Recommendations Are Tailored BY Genre</vt:lpstr>
      <vt:lpstr>Conclusion and Future steps</vt:lpstr>
      <vt:lpstr>PowerPoint Presentation</vt:lpstr>
      <vt:lpstr>PowerPoint Presentation</vt:lpstr>
      <vt:lpstr>Finding similar producers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SAMPLE RECOMMENDATIONS FOR MUSIC PRODUCERS</dc:title>
  <dc:creator>Kerr, Jesse S.</dc:creator>
  <cp:lastModifiedBy>Kerr, Jesse S.</cp:lastModifiedBy>
  <cp:revision>21</cp:revision>
  <dcterms:created xsi:type="dcterms:W3CDTF">2019-04-15T20:11:57Z</dcterms:created>
  <dcterms:modified xsi:type="dcterms:W3CDTF">2019-04-23T16:08:28Z</dcterms:modified>
</cp:coreProperties>
</file>